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79" r:id="rId3"/>
    <p:sldId id="280" r:id="rId4"/>
    <p:sldId id="281" r:id="rId5"/>
    <p:sldId id="282" r:id="rId6"/>
    <p:sldId id="283" r:id="rId7"/>
    <p:sldId id="284" r:id="rId8"/>
    <p:sldId id="286" r:id="rId9"/>
    <p:sldId id="285" r:id="rId10"/>
    <p:sldId id="272" r:id="rId11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2C16"/>
    <a:srgbClr val="0C788E"/>
    <a:srgbClr val="025198"/>
    <a:srgbClr val="000099"/>
    <a:srgbClr val="1C1C1C"/>
    <a:srgbClr val="660066"/>
    <a:srgbClr val="000058"/>
    <a:srgbClr val="00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05" autoAdjust="0"/>
    <p:restoredTop sz="94898" autoAdjust="0"/>
  </p:normalViewPr>
  <p:slideViewPr>
    <p:cSldViewPr>
      <p:cViewPr varScale="1">
        <p:scale>
          <a:sx n="87" d="100"/>
          <a:sy n="87" d="100"/>
        </p:scale>
        <p:origin x="129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e-BY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7FD841-3065-4E74-B2BE-0F648202EB6E}" type="datetimeFigureOut">
              <a:rPr lang="be-BY" smtClean="0"/>
              <a:pPr/>
              <a:t>25.06.18</a:t>
            </a:fld>
            <a:endParaRPr lang="be-BY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e-BY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e-BY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F42B9E-EC8C-4CAD-A61D-9DD32F32EFF1}" type="slidenum">
              <a:rPr lang="be-BY" smtClean="0"/>
              <a:pPr/>
              <a:t>‹#›</a:t>
            </a:fld>
            <a:endParaRPr lang="be-BY"/>
          </a:p>
        </p:txBody>
      </p:sp>
    </p:spTree>
    <p:extLst>
      <p:ext uri="{BB962C8B-B14F-4D97-AF65-F5344CB8AC3E}">
        <p14:creationId xmlns:p14="http://schemas.microsoft.com/office/powerpoint/2010/main" val="3794666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F42B9E-EC8C-4CAD-A61D-9DD32F32EFF1}" type="slidenum">
              <a:rPr lang="be-BY" smtClean="0"/>
              <a:pPr/>
              <a:t>2</a:t>
            </a:fld>
            <a:endParaRPr lang="be-BY"/>
          </a:p>
        </p:txBody>
      </p:sp>
    </p:spTree>
    <p:extLst>
      <p:ext uri="{BB962C8B-B14F-4D97-AF65-F5344CB8AC3E}">
        <p14:creationId xmlns:p14="http://schemas.microsoft.com/office/powerpoint/2010/main" val="1642702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be-BY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be-BY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be-BY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be-BY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378207-3F86-4B21-B9B0-B8444D6611D6}" type="slidenum">
              <a:rPr lang="es-ES" altLang="be-BY"/>
              <a:pPr/>
              <a:t>‹#›</a:t>
            </a:fld>
            <a:endParaRPr lang="es-ES" altLang="be-BY"/>
          </a:p>
        </p:txBody>
      </p:sp>
    </p:spTree>
    <p:extLst>
      <p:ext uri="{BB962C8B-B14F-4D97-AF65-F5344CB8AC3E}">
        <p14:creationId xmlns:p14="http://schemas.microsoft.com/office/powerpoint/2010/main" val="72934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be-BY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be-BY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be-BY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9C3806-737E-4C71-B4B7-7A11346A0992}" type="slidenum">
              <a:rPr lang="es-ES" altLang="be-BY"/>
              <a:pPr/>
              <a:t>‹#›</a:t>
            </a:fld>
            <a:endParaRPr lang="es-ES" altLang="be-BY"/>
          </a:p>
        </p:txBody>
      </p:sp>
    </p:spTree>
    <p:extLst>
      <p:ext uri="{BB962C8B-B14F-4D97-AF65-F5344CB8AC3E}">
        <p14:creationId xmlns:p14="http://schemas.microsoft.com/office/powerpoint/2010/main" val="1540537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be-BY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be-BY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be-BY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16F0D0-BEC2-4647-8CCD-363D071AB793}" type="slidenum">
              <a:rPr lang="es-ES" altLang="be-BY"/>
              <a:pPr/>
              <a:t>‹#›</a:t>
            </a:fld>
            <a:endParaRPr lang="es-ES" altLang="be-BY"/>
          </a:p>
        </p:txBody>
      </p:sp>
    </p:spTree>
    <p:extLst>
      <p:ext uri="{BB962C8B-B14F-4D97-AF65-F5344CB8AC3E}">
        <p14:creationId xmlns:p14="http://schemas.microsoft.com/office/powerpoint/2010/main" val="2937404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be-BY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be-BY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be-BY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400886-76B9-4B83-9D6B-5278ED82A461}" type="slidenum">
              <a:rPr lang="es-ES" altLang="be-BY"/>
              <a:pPr/>
              <a:t>‹#›</a:t>
            </a:fld>
            <a:endParaRPr lang="es-ES" altLang="be-BY"/>
          </a:p>
        </p:txBody>
      </p:sp>
    </p:spTree>
    <p:extLst>
      <p:ext uri="{BB962C8B-B14F-4D97-AF65-F5344CB8AC3E}">
        <p14:creationId xmlns:p14="http://schemas.microsoft.com/office/powerpoint/2010/main" val="3531239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be-BY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be-BY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be-BY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D1E011-4849-4A5F-AB47-8ED79F2CD2A1}" type="slidenum">
              <a:rPr lang="es-ES" altLang="be-BY"/>
              <a:pPr/>
              <a:t>‹#›</a:t>
            </a:fld>
            <a:endParaRPr lang="es-ES" altLang="be-BY"/>
          </a:p>
        </p:txBody>
      </p:sp>
    </p:spTree>
    <p:extLst>
      <p:ext uri="{BB962C8B-B14F-4D97-AF65-F5344CB8AC3E}">
        <p14:creationId xmlns:p14="http://schemas.microsoft.com/office/powerpoint/2010/main" val="1457189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be-BY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be-BY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be-BY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FD825D-777D-4654-B34F-0F60C5C76621}" type="slidenum">
              <a:rPr lang="es-ES" altLang="be-BY"/>
              <a:pPr/>
              <a:t>‹#›</a:t>
            </a:fld>
            <a:endParaRPr lang="es-ES" altLang="be-BY"/>
          </a:p>
        </p:txBody>
      </p:sp>
    </p:spTree>
    <p:extLst>
      <p:ext uri="{BB962C8B-B14F-4D97-AF65-F5344CB8AC3E}">
        <p14:creationId xmlns:p14="http://schemas.microsoft.com/office/powerpoint/2010/main" val="1952918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be-BY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be-BY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be-BY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E8E285-FFB4-44A5-90E1-94FD3FFDECA9}" type="slidenum">
              <a:rPr lang="es-ES" altLang="be-BY"/>
              <a:pPr/>
              <a:t>‹#›</a:t>
            </a:fld>
            <a:endParaRPr lang="es-ES" altLang="be-BY"/>
          </a:p>
        </p:txBody>
      </p:sp>
    </p:spTree>
    <p:extLst>
      <p:ext uri="{BB962C8B-B14F-4D97-AF65-F5344CB8AC3E}">
        <p14:creationId xmlns:p14="http://schemas.microsoft.com/office/powerpoint/2010/main" val="2955232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be-BY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be-BY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be-BY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198D35-F8D1-4467-BE0C-17EB786426FB}" type="slidenum">
              <a:rPr lang="es-ES" altLang="be-BY"/>
              <a:pPr/>
              <a:t>‹#›</a:t>
            </a:fld>
            <a:endParaRPr lang="es-ES" altLang="be-BY"/>
          </a:p>
        </p:txBody>
      </p:sp>
    </p:spTree>
    <p:extLst>
      <p:ext uri="{BB962C8B-B14F-4D97-AF65-F5344CB8AC3E}">
        <p14:creationId xmlns:p14="http://schemas.microsoft.com/office/powerpoint/2010/main" val="1844280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be-BY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be-BY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035AD6-8BB0-4913-A9A0-F1136B0C56A3}" type="slidenum">
              <a:rPr lang="es-ES" altLang="be-BY"/>
              <a:pPr/>
              <a:t>‹#›</a:t>
            </a:fld>
            <a:endParaRPr lang="es-ES" altLang="be-BY"/>
          </a:p>
        </p:txBody>
      </p:sp>
    </p:spTree>
    <p:extLst>
      <p:ext uri="{BB962C8B-B14F-4D97-AF65-F5344CB8AC3E}">
        <p14:creationId xmlns:p14="http://schemas.microsoft.com/office/powerpoint/2010/main" val="3656583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be-BY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be-BY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be-BY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9D94AB-DBA8-4E7F-A360-B640126422F6}" type="slidenum">
              <a:rPr lang="es-ES" altLang="be-BY"/>
              <a:pPr/>
              <a:t>‹#›</a:t>
            </a:fld>
            <a:endParaRPr lang="es-ES" altLang="be-BY"/>
          </a:p>
        </p:txBody>
      </p:sp>
    </p:spTree>
    <p:extLst>
      <p:ext uri="{BB962C8B-B14F-4D97-AF65-F5344CB8AC3E}">
        <p14:creationId xmlns:p14="http://schemas.microsoft.com/office/powerpoint/2010/main" val="1981737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be-BY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e-BY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be-BY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be-BY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F17707-CFDB-4975-A915-5F60B3C09204}" type="slidenum">
              <a:rPr lang="es-ES" altLang="be-BY"/>
              <a:pPr/>
              <a:t>‹#›</a:t>
            </a:fld>
            <a:endParaRPr lang="es-ES" altLang="be-BY"/>
          </a:p>
        </p:txBody>
      </p:sp>
    </p:spTree>
    <p:extLst>
      <p:ext uri="{BB962C8B-B14F-4D97-AF65-F5344CB8AC3E}">
        <p14:creationId xmlns:p14="http://schemas.microsoft.com/office/powerpoint/2010/main" val="165003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be-BY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be-BY" smtClean="0"/>
              <a:t>Haga clic para modificar el estilo de texto del patrón</a:t>
            </a:r>
          </a:p>
          <a:p>
            <a:pPr lvl="1"/>
            <a:r>
              <a:rPr lang="es-ES" altLang="be-BY" smtClean="0"/>
              <a:t>Segundo nivel</a:t>
            </a:r>
          </a:p>
          <a:p>
            <a:pPr lvl="2"/>
            <a:r>
              <a:rPr lang="es-ES" altLang="be-BY" smtClean="0"/>
              <a:t>Tercer nivel</a:t>
            </a:r>
          </a:p>
          <a:p>
            <a:pPr lvl="3"/>
            <a:r>
              <a:rPr lang="es-ES" altLang="be-BY" smtClean="0"/>
              <a:t>Cuarto nivel</a:t>
            </a:r>
          </a:p>
          <a:p>
            <a:pPr lvl="4"/>
            <a:r>
              <a:rPr lang="es-ES" altLang="be-BY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 altLang="be-BY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 altLang="be-BY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E3D01056-14FC-4723-A726-742A967C6033}" type="slidenum">
              <a:rPr lang="es-ES" altLang="be-BY"/>
              <a:pPr/>
              <a:t>‹#›</a:t>
            </a:fld>
            <a:endParaRPr lang="es-ES" altLang="be-BY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e-B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notesSlide" Target="../notesSlides/notesSlide1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Rectangle 110"/>
          <p:cNvSpPr>
            <a:spLocks noGrp="1" noChangeArrowheads="1"/>
          </p:cNvSpPr>
          <p:nvPr>
            <p:ph type="ctrTitle"/>
          </p:nvPr>
        </p:nvSpPr>
        <p:spPr>
          <a:xfrm>
            <a:off x="2291231" y="5733256"/>
            <a:ext cx="6552951" cy="544513"/>
          </a:xfrm>
          <a:noFill/>
          <a:ln/>
        </p:spPr>
        <p:txBody>
          <a:bodyPr anchor="ctr"/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Ivan </a:t>
            </a:r>
            <a:r>
              <a:rPr lang="en-US" sz="2400" b="1" dirty="0" err="1" smtClean="0">
                <a:solidFill>
                  <a:schemeClr val="bg1"/>
                </a:solidFill>
              </a:rPr>
              <a:t>Novikau</a:t>
            </a:r>
            <a:endParaRPr lang="es-ES" altLang="be-BY" sz="2400" b="1" dirty="0">
              <a:solidFill>
                <a:schemeClr val="bg1"/>
              </a:solidFill>
            </a:endParaRPr>
          </a:p>
        </p:txBody>
      </p:sp>
      <p:sp>
        <p:nvSpPr>
          <p:cNvPr id="2170" name="Rectangle 122"/>
          <p:cNvSpPr>
            <a:spLocks noChangeArrowheads="1"/>
          </p:cNvSpPr>
          <p:nvPr/>
        </p:nvSpPr>
        <p:spPr bwMode="auto">
          <a:xfrm>
            <a:off x="287212" y="476672"/>
            <a:ext cx="5184775" cy="54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/>
            <a:endParaRPr lang="es-ES" altLang="be-BY" sz="1800" b="1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938" y="6591300"/>
            <a:ext cx="781050" cy="2667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0CEA4"/>
              </a:clrFrom>
              <a:clrTo>
                <a:srgbClr val="F0CEA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3" y="2553898"/>
            <a:ext cx="4083495" cy="22686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" name="Picture 2" descr="C:\Users\Gera\Desktop\kasino-monte-carlo1-i2046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192827">
            <a:off x="4135776" y="153684"/>
            <a:ext cx="3930171" cy="25301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 110"/>
          <p:cNvSpPr txBox="1">
            <a:spLocks noChangeArrowheads="1"/>
          </p:cNvSpPr>
          <p:nvPr/>
        </p:nvSpPr>
        <p:spPr bwMode="auto">
          <a:xfrm>
            <a:off x="-900608" y="2950922"/>
            <a:ext cx="6552951" cy="54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be-BY" sz="7200" b="1" dirty="0" smtClean="0">
                <a:solidFill>
                  <a:schemeClr val="bg1"/>
                </a:solidFill>
                <a:latin typeface="Bernard MT Condensed" panose="02050806060905020404" pitchFamily="18" charset="0"/>
              </a:rPr>
              <a:t>Monte Carlo</a:t>
            </a:r>
            <a:endParaRPr lang="es-ES" altLang="be-BY" sz="7200" b="1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00886-76B9-4B83-9D6B-5278ED82A461}" type="slidenum">
              <a:rPr lang="es-ES" altLang="be-BY" smtClean="0"/>
              <a:pPr/>
              <a:t>10</a:t>
            </a:fld>
            <a:endParaRPr lang="es-ES" altLang="be-BY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49443"/>
            <a:ext cx="755576" cy="18864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841" y="1844824"/>
            <a:ext cx="3024336" cy="30243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34502" y="5092089"/>
            <a:ext cx="5224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https://github.com/vanadiuz/MonteCarloCCPhys2</a:t>
            </a:r>
            <a:endParaRPr lang="ru-RU" dirty="0"/>
          </a:p>
        </p:txBody>
      </p:sp>
      <p:pic>
        <p:nvPicPr>
          <p:cNvPr id="1026" name="Picture 2" descr="Icono githu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070" y="4725971"/>
            <a:ext cx="979650" cy="97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30789" y="698565"/>
            <a:ext cx="3960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>
                <a:latin typeface="Berlin Sans FB" panose="020E0602020502020306" pitchFamily="34" charset="0"/>
              </a:rPr>
              <a:t>Vielen</a:t>
            </a:r>
            <a:r>
              <a:rPr lang="en-US" sz="5400" dirty="0">
                <a:latin typeface="Berlin Sans FB" panose="020E0602020502020306" pitchFamily="34" charset="0"/>
              </a:rPr>
              <a:t> </a:t>
            </a:r>
            <a:r>
              <a:rPr lang="en-US" sz="5400" dirty="0" smtClean="0">
                <a:latin typeface="Berlin Sans FB" panose="020E0602020502020306" pitchFamily="34" charset="0"/>
              </a:rPr>
              <a:t>Dank!</a:t>
            </a:r>
            <a:endParaRPr lang="ru-RU" sz="54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41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00886-76B9-4B83-9D6B-5278ED82A461}" type="slidenum">
              <a:rPr lang="es-ES" altLang="be-BY" smtClean="0"/>
              <a:pPr/>
              <a:t>2</a:t>
            </a:fld>
            <a:endParaRPr lang="es-ES" altLang="be-BY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649443"/>
            <a:ext cx="755576" cy="188640"/>
          </a:xfrm>
          <a:prstGeom prst="rect">
            <a:avLst/>
          </a:prstGeom>
        </p:spPr>
      </p:pic>
      <p:pic>
        <p:nvPicPr>
          <p:cNvPr id="2050" name="Picture 2" descr="Bildergebnis für pyth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877" y="1883812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27784" y="692696"/>
            <a:ext cx="35621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Berlin Sans FB" panose="020E0602020502020306" pitchFamily="34" charset="0"/>
              </a:rPr>
              <a:t>Some Facts:</a:t>
            </a:r>
            <a:endParaRPr lang="ru-RU" sz="5400" dirty="0"/>
          </a:p>
        </p:txBody>
      </p:sp>
      <p:sp>
        <p:nvSpPr>
          <p:cNvPr id="9" name="TextBox 8"/>
          <p:cNvSpPr txBox="1"/>
          <p:nvPr/>
        </p:nvSpPr>
        <p:spPr>
          <a:xfrm>
            <a:off x="2789411" y="2002857"/>
            <a:ext cx="10310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Consolas" panose="020B0609020204030204" pitchFamily="49" charset="0"/>
              </a:rPr>
              <a:t>100%</a:t>
            </a:r>
            <a:endParaRPr lang="ru-RU" sz="3000" dirty="0">
              <a:latin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0833" y="2002857"/>
            <a:ext cx="50513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Consolas" panose="020B0609020204030204" pitchFamily="49" charset="0"/>
              </a:rPr>
              <a:t>(ca. 500 lines of code)</a:t>
            </a:r>
            <a:endParaRPr lang="ru-RU" sz="3000" dirty="0">
              <a:latin typeface="Consolas" panose="020B0609020204030204" pitchFamily="49" charset="0"/>
            </a:endParaRPr>
          </a:p>
        </p:txBody>
      </p:sp>
      <p:pic>
        <p:nvPicPr>
          <p:cNvPr id="2052" name="Picture 4" descr="Bildergebnis für leonard jones potential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583" y="3265513"/>
            <a:ext cx="4032448" cy="82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891343" y="3361353"/>
            <a:ext cx="20890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Consolas" panose="020B0609020204030204" pitchFamily="49" charset="0"/>
              </a:rPr>
              <a:t>Only</a:t>
            </a:r>
            <a:r>
              <a:rPr lang="ru-RU" sz="3000" dirty="0" smtClean="0">
                <a:latin typeface="Consolas" panose="020B0609020204030204" pitchFamily="49" charset="0"/>
              </a:rPr>
              <a:t> </a:t>
            </a:r>
            <a:r>
              <a:rPr lang="en-US" sz="3000" dirty="0" smtClean="0">
                <a:latin typeface="Consolas" panose="020B0609020204030204" pitchFamily="49" charset="0"/>
              </a:rPr>
              <a:t>L-J:</a:t>
            </a:r>
            <a:endParaRPr lang="de-DE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920877" y="4719849"/>
            <a:ext cx="54745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Consolas" panose="020B0609020204030204" pitchFamily="49" charset="0"/>
              </a:rPr>
              <a:t>Three types of </a:t>
            </a:r>
            <a:r>
              <a:rPr lang="en-US" sz="3000" dirty="0" smtClean="0">
                <a:latin typeface="Consolas" panose="020B0609020204030204" pitchFamily="49" charset="0"/>
              </a:rPr>
              <a:t>particles:</a:t>
            </a:r>
            <a:endParaRPr lang="ru-RU" sz="3000" dirty="0">
              <a:latin typeface="Consolas" panose="020B0609020204030204" pitchFamily="49" charset="0"/>
            </a:endParaRPr>
          </a:p>
        </p:txBody>
      </p:sp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606002"/>
              </p:ext>
            </p:extLst>
          </p:nvPr>
        </p:nvGraphicFramePr>
        <p:xfrm>
          <a:off x="3126351" y="5175210"/>
          <a:ext cx="3063627" cy="1456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Точечный рисунок" r:id="rId7" imgW="6991200" imgH="3324240" progId="Paint.Picture">
                  <p:embed/>
                </p:oleObj>
              </mc:Choice>
              <mc:Fallback>
                <p:oleObj name="Точечный рисунок" r:id="rId7" imgW="6991200" imgH="33242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26351" y="5175210"/>
                        <a:ext cx="3063627" cy="14566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4" name="Picture 6" descr="High Voltage on Apple iOS 11.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55" y="2002857"/>
            <a:ext cx="572578" cy="57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igh Voltage on Apple iOS 11.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55" y="3391539"/>
            <a:ext cx="572578" cy="57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igh Voltage on Apple iOS 11.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55" y="4741702"/>
            <a:ext cx="572578" cy="57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78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00886-76B9-4B83-9D6B-5278ED82A461}" type="slidenum">
              <a:rPr lang="es-ES" altLang="be-BY" smtClean="0"/>
              <a:pPr/>
              <a:t>3</a:t>
            </a:fld>
            <a:endParaRPr lang="es-ES" altLang="be-BY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49443"/>
            <a:ext cx="755576" cy="1886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99592" y="2132856"/>
                <a:ext cx="8352928" cy="34435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 smtClean="0">
                    <a:latin typeface="Consolas" panose="020B0609020204030204" pitchFamily="49" charset="0"/>
                  </a:rPr>
                  <a:t>1) Randomly </a:t>
                </a:r>
                <a:r>
                  <a:rPr lang="en-US" sz="3000" dirty="0">
                    <a:latin typeface="Consolas" panose="020B0609020204030204" pitchFamily="49" charset="0"/>
                  </a:rPr>
                  <a:t>select a </a:t>
                </a:r>
                <a:r>
                  <a:rPr lang="en-US" sz="3000" dirty="0" smtClean="0">
                    <a:latin typeface="Consolas" panose="020B0609020204030204" pitchFamily="49" charset="0"/>
                  </a:rPr>
                  <a:t>particle.</a:t>
                </a:r>
                <a:endParaRPr lang="en-US" sz="3000" dirty="0">
                  <a:latin typeface="Consolas" panose="020B0609020204030204" pitchFamily="49" charset="0"/>
                </a:endParaRPr>
              </a:p>
              <a:p>
                <a:r>
                  <a:rPr lang="en-US" sz="3000" dirty="0">
                    <a:latin typeface="Consolas" panose="020B0609020204030204" pitchFamily="49" charset="0"/>
                  </a:rPr>
                  <a:t>2) </a:t>
                </a:r>
                <a:r>
                  <a:rPr lang="en-US" sz="3000" dirty="0" smtClean="0">
                    <a:latin typeface="Consolas" panose="020B0609020204030204" pitchFamily="49" charset="0"/>
                  </a:rPr>
                  <a:t>Make </a:t>
                </a:r>
                <a:r>
                  <a:rPr lang="en-US" sz="3000" dirty="0">
                    <a:latin typeface="Consolas" panose="020B0609020204030204" pitchFamily="49" charset="0"/>
                  </a:rPr>
                  <a:t>an elementary </a:t>
                </a:r>
                <a:r>
                  <a:rPr lang="en-US" sz="3000" dirty="0" smtClean="0">
                    <a:latin typeface="Consolas" panose="020B0609020204030204" pitchFamily="49" charset="0"/>
                  </a:rPr>
                  <a:t>move.</a:t>
                </a:r>
                <a:endParaRPr lang="en-US" sz="3000" dirty="0">
                  <a:latin typeface="Consolas" panose="020B0609020204030204" pitchFamily="49" charset="0"/>
                </a:endParaRPr>
              </a:p>
              <a:p>
                <a:r>
                  <a:rPr lang="en-US" sz="3000" dirty="0">
                    <a:latin typeface="Consolas" panose="020B0609020204030204" pitchFamily="49" charset="0"/>
                  </a:rPr>
                  <a:t>3) </a:t>
                </a:r>
                <a:r>
                  <a:rPr lang="en-US" sz="3000" dirty="0" smtClean="0">
                    <a:latin typeface="Consolas" panose="020B0609020204030204" pitchFamily="49" charset="0"/>
                  </a:rPr>
                  <a:t>Recalculate </a:t>
                </a:r>
                <a:r>
                  <a:rPr lang="en-US" sz="3000" dirty="0">
                    <a:latin typeface="Consolas" panose="020B0609020204030204" pitchFamily="49" charset="0"/>
                  </a:rPr>
                  <a:t>the potential </a:t>
                </a:r>
                <a:r>
                  <a:rPr lang="en-US" sz="3000" dirty="0" smtClean="0">
                    <a:latin typeface="Consolas" panose="020B0609020204030204" pitchFamily="49" charset="0"/>
                  </a:rPr>
                  <a:t>energy.</a:t>
                </a:r>
                <a:endParaRPr lang="en-US" sz="3000" dirty="0">
                  <a:latin typeface="Consolas" panose="020B0609020204030204" pitchFamily="49" charset="0"/>
                </a:endParaRPr>
              </a:p>
              <a:p>
                <a:r>
                  <a:rPr lang="en-US" sz="3000" dirty="0">
                    <a:latin typeface="Consolas" panose="020B0609020204030204" pitchFamily="49" charset="0"/>
                  </a:rPr>
                  <a:t>4) Generate a random number α </a:t>
                </a:r>
                <a:r>
                  <a:rPr lang="ru-RU" sz="3200" dirty="0" smtClean="0"/>
                  <a:t>∈ </a:t>
                </a:r>
                <a:r>
                  <a:rPr lang="en-US" sz="3000" dirty="0" smtClean="0">
                    <a:latin typeface="Consolas" panose="020B0609020204030204" pitchFamily="49" charset="0"/>
                  </a:rPr>
                  <a:t>[</a:t>
                </a:r>
                <a:r>
                  <a:rPr lang="en-US" sz="3000" dirty="0">
                    <a:latin typeface="Consolas" panose="020B0609020204030204" pitchFamily="49" charset="0"/>
                  </a:rPr>
                  <a:t>0,1</a:t>
                </a:r>
                <a:r>
                  <a:rPr lang="en-US" sz="3000" dirty="0" smtClean="0">
                    <a:latin typeface="Consolas" panose="020B0609020204030204" pitchFamily="49" charset="0"/>
                  </a:rPr>
                  <a:t>].</a:t>
                </a:r>
                <a:endParaRPr lang="en-US" sz="3000" dirty="0">
                  <a:latin typeface="Consolas" panose="020B0609020204030204" pitchFamily="49" charset="0"/>
                </a:endParaRPr>
              </a:p>
              <a:p>
                <a:r>
                  <a:rPr lang="en-US" sz="3000" dirty="0">
                    <a:latin typeface="Consolas" panose="020B0609020204030204" pitchFamily="49" charset="0"/>
                  </a:rPr>
                  <a:t>5) </a:t>
                </a:r>
                <a:r>
                  <a:rPr lang="en-US" sz="3000" dirty="0" smtClean="0">
                    <a:latin typeface="Consolas" panose="020B0609020204030204" pitchFamily="49" charset="0"/>
                  </a:rPr>
                  <a:t>Accept or reject </a:t>
                </a:r>
                <a:r>
                  <a:rPr lang="en-US" sz="3000" dirty="0">
                    <a:latin typeface="Consolas" panose="020B0609020204030204" pitchFamily="49" charset="0"/>
                  </a:rPr>
                  <a:t>the move </a:t>
                </a:r>
                <a:endParaRPr lang="en-US" sz="3000" dirty="0" smtClean="0">
                  <a:latin typeface="Consolas" panose="020B0609020204030204" pitchFamily="49" charset="0"/>
                </a:endParaRPr>
              </a:p>
              <a:p>
                <a:r>
                  <a:rPr lang="en-US" sz="3000" dirty="0" smtClean="0">
                    <a:latin typeface="Consolas" panose="020B0609020204030204" pitchFamily="49" charset="0"/>
                  </a:rPr>
                  <a:t>(if α&lt;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30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sz="3000" dirty="0">
                            <a:latin typeface="Consolas" panose="020B0609020204030204" pitchFamily="49" charset="0"/>
                          </a:rPr>
                          <m:t>βΔE</m:t>
                        </m:r>
                      </m:sup>
                    </m:sSup>
                  </m:oMath>
                </a14:m>
                <a:r>
                  <a:rPr lang="en-US" sz="3000" dirty="0" smtClean="0">
                    <a:latin typeface="Consolas" panose="020B0609020204030204" pitchFamily="49" charset="0"/>
                  </a:rPr>
                  <a:t>).</a:t>
                </a:r>
                <a:endParaRPr lang="en-US" sz="3000" dirty="0">
                  <a:latin typeface="Consolas" panose="020B0609020204030204" pitchFamily="49" charset="0"/>
                </a:endParaRPr>
              </a:p>
              <a:p>
                <a:r>
                  <a:rPr lang="en-US" sz="3000" dirty="0">
                    <a:latin typeface="Consolas" panose="020B0609020204030204" pitchFamily="49" charset="0"/>
                  </a:rPr>
                  <a:t>6) Repeat.</a:t>
                </a:r>
                <a:endParaRPr lang="ru-RU" sz="3000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2132856"/>
                <a:ext cx="8352928" cy="3443507"/>
              </a:xfrm>
              <a:prstGeom prst="rect">
                <a:avLst/>
              </a:prstGeom>
              <a:blipFill rotWithShape="0">
                <a:blip r:embed="rId3"/>
                <a:stretch>
                  <a:fillRect l="-1752" t="-2301" b="-44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184650" y="692696"/>
            <a:ext cx="25394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Berlin Sans FB" panose="020E0602020502020306" pitchFamily="34" charset="0"/>
              </a:rPr>
              <a:t>Method: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397705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00886-76B9-4B83-9D6B-5278ED82A461}" type="slidenum">
              <a:rPr lang="es-ES" altLang="be-BY" smtClean="0"/>
              <a:pPr/>
              <a:t>4</a:t>
            </a:fld>
            <a:endParaRPr lang="es-ES" altLang="be-BY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25" y="1988840"/>
            <a:ext cx="8303316" cy="33687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55776" y="705470"/>
            <a:ext cx="41104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dirty="0">
                <a:latin typeface="Berlin Sans FB" panose="020E0602020502020306" pitchFamily="34" charset="0"/>
              </a:rPr>
              <a:t>Noch einmal</a:t>
            </a:r>
            <a:r>
              <a:rPr lang="de-DE" sz="5400" dirty="0" smtClean="0">
                <a:latin typeface="Berlin Sans FB" panose="020E0602020502020306" pitchFamily="34" charset="0"/>
              </a:rPr>
              <a:t>!</a:t>
            </a:r>
            <a:endParaRPr lang="ru-RU" sz="5400" dirty="0">
              <a:latin typeface="Berlin Sans FB" panose="020E0602020502020306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49443"/>
            <a:ext cx="755576" cy="18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0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00886-76B9-4B83-9D6B-5278ED82A461}" type="slidenum">
              <a:rPr lang="es-ES" altLang="be-BY" smtClean="0"/>
              <a:pPr/>
              <a:t>5</a:t>
            </a:fld>
            <a:endParaRPr lang="es-ES" altLang="be-BY"/>
          </a:p>
        </p:txBody>
      </p:sp>
      <p:sp>
        <p:nvSpPr>
          <p:cNvPr id="6" name="TextBox 5"/>
          <p:cNvSpPr txBox="1"/>
          <p:nvPr/>
        </p:nvSpPr>
        <p:spPr>
          <a:xfrm>
            <a:off x="1331640" y="620688"/>
            <a:ext cx="7138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Berlin Sans FB" panose="020E0602020502020306" pitchFamily="34" charset="0"/>
              </a:rPr>
              <a:t>Initial </a:t>
            </a:r>
            <a:r>
              <a:rPr lang="en-US" sz="5400" dirty="0">
                <a:latin typeface="Berlin Sans FB" panose="020E0602020502020306" pitchFamily="34" charset="0"/>
              </a:rPr>
              <a:t>scatter of particles</a:t>
            </a:r>
            <a:endParaRPr lang="ru-RU" sz="5400" dirty="0">
              <a:latin typeface="Berlin Sans FB" panose="020E0602020502020306" pitchFamily="34" charset="0"/>
            </a:endParaRPr>
          </a:p>
        </p:txBody>
      </p:sp>
      <p:pic>
        <p:nvPicPr>
          <p:cNvPr id="5122" name="Picture 2" descr="https://www.motherjones.com/wp-content/uploads/2017/08/082117seeds.jpg?w=99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916832"/>
            <a:ext cx="5570054" cy="313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rying Emoji transparent PNG - Stick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690" y="456783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724781" y="5146506"/>
            <a:ext cx="526297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000" dirty="0" err="1">
                <a:latin typeface="Consolas" panose="020B0609020204030204" pitchFamily="49" charset="0"/>
              </a:rPr>
              <a:t>The</a:t>
            </a:r>
            <a:r>
              <a:rPr lang="ru-RU" sz="3000" dirty="0">
                <a:latin typeface="Consolas" panose="020B0609020204030204" pitchFamily="49" charset="0"/>
              </a:rPr>
              <a:t> </a:t>
            </a:r>
            <a:r>
              <a:rPr lang="ru-RU" sz="3000" dirty="0" err="1">
                <a:latin typeface="Consolas" panose="020B0609020204030204" pitchFamily="49" charset="0"/>
              </a:rPr>
              <a:t>most</a:t>
            </a:r>
            <a:r>
              <a:rPr lang="ru-RU" sz="3000" dirty="0">
                <a:latin typeface="Consolas" panose="020B0609020204030204" pitchFamily="49" charset="0"/>
              </a:rPr>
              <a:t> </a:t>
            </a:r>
            <a:r>
              <a:rPr lang="ru-RU" sz="3000" dirty="0" err="1">
                <a:latin typeface="Consolas" panose="020B0609020204030204" pitchFamily="49" charset="0"/>
              </a:rPr>
              <a:t>difficult</a:t>
            </a:r>
            <a:r>
              <a:rPr lang="ru-RU" sz="3000" dirty="0">
                <a:latin typeface="Consolas" panose="020B0609020204030204" pitchFamily="49" charset="0"/>
              </a:rPr>
              <a:t> </a:t>
            </a:r>
            <a:r>
              <a:rPr lang="ru-RU" sz="3000" dirty="0" err="1">
                <a:latin typeface="Consolas" panose="020B0609020204030204" pitchFamily="49" charset="0"/>
              </a:rPr>
              <a:t>part</a:t>
            </a:r>
            <a:r>
              <a:rPr lang="ru-RU" sz="3000" dirty="0">
                <a:latin typeface="Consolas" panose="020B0609020204030204" pitchFamily="49" charset="0"/>
              </a:rPr>
              <a:t>!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649443"/>
            <a:ext cx="755576" cy="18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42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00886-76B9-4B83-9D6B-5278ED82A461}" type="slidenum">
              <a:rPr lang="es-ES" altLang="be-BY" smtClean="0"/>
              <a:pPr/>
              <a:t>6</a:t>
            </a:fld>
            <a:endParaRPr lang="es-ES" altLang="be-BY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49443"/>
            <a:ext cx="755576" cy="18864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834749"/>
            <a:ext cx="6849578" cy="5624537"/>
          </a:xfrm>
          <a:prstGeom prst="rect">
            <a:avLst/>
          </a:prstGeom>
        </p:spPr>
      </p:pic>
      <p:pic>
        <p:nvPicPr>
          <p:cNvPr id="11" name="Picture 2" descr="Collision Symbol Emoji for Facebook, Email &amp; SMS | ID 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924944"/>
            <a:ext cx="936104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596" y="3023338"/>
            <a:ext cx="720080" cy="720080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6924875" y="2445280"/>
            <a:ext cx="166584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smtClean="0">
                <a:latin typeface="Consolas" panose="020B0609020204030204" pitchFamily="49" charset="0"/>
              </a:rPr>
              <a:t>REMOVE!</a:t>
            </a:r>
            <a:endParaRPr lang="ru-RU" sz="3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98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00886-76B9-4B83-9D6B-5278ED82A461}" type="slidenum">
              <a:rPr lang="es-ES" altLang="be-BY" smtClean="0"/>
              <a:pPr/>
              <a:t>7</a:t>
            </a:fld>
            <a:endParaRPr lang="es-ES" altLang="be-BY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124744"/>
            <a:ext cx="6777510" cy="504056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49443"/>
            <a:ext cx="755576" cy="18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9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00886-76B9-4B83-9D6B-5278ED82A461}" type="slidenum">
              <a:rPr lang="es-ES" altLang="be-BY" smtClean="0"/>
              <a:pPr/>
              <a:t>8</a:t>
            </a:fld>
            <a:endParaRPr lang="es-ES" altLang="be-BY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628800"/>
            <a:ext cx="6912768" cy="418809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49443"/>
            <a:ext cx="755576" cy="18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6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00886-76B9-4B83-9D6B-5278ED82A461}" type="slidenum">
              <a:rPr lang="es-ES" altLang="be-BY" smtClean="0"/>
              <a:pPr/>
              <a:t>9</a:t>
            </a:fld>
            <a:endParaRPr lang="es-ES" altLang="be-BY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959" y="-747464"/>
            <a:ext cx="9391893" cy="895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4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7679</TotalTime>
  <Words>102</Words>
  <Application>Microsoft Office PowerPoint</Application>
  <PresentationFormat>Экран (4:3)</PresentationFormat>
  <Paragraphs>31</Paragraphs>
  <Slides>10</Slides>
  <Notes>1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Arial</vt:lpstr>
      <vt:lpstr>Berlin Sans FB</vt:lpstr>
      <vt:lpstr>Bernard MT Condensed</vt:lpstr>
      <vt:lpstr>Calibri</vt:lpstr>
      <vt:lpstr>Cambria Math</vt:lpstr>
      <vt:lpstr>Consolas</vt:lpstr>
      <vt:lpstr>Diseño predeterminado</vt:lpstr>
      <vt:lpstr>Точечный рисунок</vt:lpstr>
      <vt:lpstr>Ivan Novikau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Toshiba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Mariajose</dc:creator>
  <cp:lastModifiedBy>Пользователь Windows</cp:lastModifiedBy>
  <cp:revision>689</cp:revision>
  <dcterms:created xsi:type="dcterms:W3CDTF">2010-05-23T14:28:12Z</dcterms:created>
  <dcterms:modified xsi:type="dcterms:W3CDTF">2018-06-25T09:56:38Z</dcterms:modified>
</cp:coreProperties>
</file>